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789" r:id="rId1"/>
    <p:sldMasterId id="2147486790" r:id="rId2"/>
    <p:sldMasterId id="2147486791" r:id="rId3"/>
  </p:sldMasterIdLst>
  <p:notesMasterIdLst>
    <p:notesMasterId r:id="rId25"/>
  </p:notesMasterIdLst>
  <p:handoutMasterIdLst>
    <p:handoutMasterId r:id="rId26"/>
  </p:handoutMasterIdLst>
  <p:sldIdLst>
    <p:sldId id="256" r:id="rId4"/>
    <p:sldId id="6863" r:id="rId5"/>
    <p:sldId id="6862" r:id="rId6"/>
    <p:sldId id="6865" r:id="rId7"/>
    <p:sldId id="6847" r:id="rId8"/>
    <p:sldId id="6849" r:id="rId9"/>
    <p:sldId id="6850" r:id="rId10"/>
    <p:sldId id="6852" r:id="rId11"/>
    <p:sldId id="6860" r:id="rId12"/>
    <p:sldId id="6882" r:id="rId13"/>
    <p:sldId id="6767" r:id="rId14"/>
    <p:sldId id="6856" r:id="rId15"/>
    <p:sldId id="6861" r:id="rId16"/>
    <p:sldId id="6883" r:id="rId17"/>
    <p:sldId id="6869" r:id="rId18"/>
    <p:sldId id="6870" r:id="rId19"/>
    <p:sldId id="6868" r:id="rId20"/>
    <p:sldId id="6884" r:id="rId21"/>
    <p:sldId id="6885" r:id="rId22"/>
    <p:sldId id="6887" r:id="rId23"/>
    <p:sldId id="6886" r:id="rId24"/>
  </p:sldIdLst>
  <p:sldSz cx="11522075" cy="6480175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6600"/>
        </a:solidFill>
        <a:latin typeface="Futura PT Demi" panose="020B07020202040203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1">
          <p15:clr>
            <a:srgbClr val="A4A3A4"/>
          </p15:clr>
        </p15:guide>
        <p15:guide id="2" pos="3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FFCC00"/>
    <a:srgbClr val="00FF00"/>
    <a:srgbClr val="A0F973"/>
    <a:srgbClr val="CCFFFF"/>
    <a:srgbClr val="33CC33"/>
    <a:srgbClr val="FF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2" autoAdjust="0"/>
    <p:restoredTop sz="99769" autoAdjust="0"/>
  </p:normalViewPr>
  <p:slideViewPr>
    <p:cSldViewPr>
      <p:cViewPr varScale="1">
        <p:scale>
          <a:sx n="68" d="100"/>
          <a:sy n="68" d="100"/>
        </p:scale>
        <p:origin x="452" y="52"/>
      </p:cViewPr>
      <p:guideLst>
        <p:guide orient="horz" pos="4081"/>
        <p:guide pos="35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90"/>
    </p:cViewPr>
  </p:sorterViewPr>
  <p:notesViewPr>
    <p:cSldViewPr>
      <p:cViewPr varScale="1">
        <p:scale>
          <a:sx n="77" d="100"/>
          <a:sy n="77" d="100"/>
        </p:scale>
        <p:origin x="-1518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6A558BC-81BC-442D-BD88-41C5F14B30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5421EC1-4E5A-4F35-AFCC-D0029AACDC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D487D164-B2F5-4107-B2B5-F39A83EBFA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D8DB66DF-A757-4D17-A8D1-0FD79DBF925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9FC1AD-AAD8-4AD3-B57B-1268CF6059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68F8C0F-B0AA-4763-98C6-D6F5E12BA0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92FF1CD2-6262-4B53-B4D0-005F579A6C33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0488" y="742950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0E6C3CD-32C8-42EB-9F4B-A7780629823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1C65D60-4571-4175-9D0B-157AB1652A5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D4EAA55-64D5-46FC-9951-021FA27B4B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defTabSz="912813" eaLnBrk="0" hangingPunct="0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25B50EEC-1485-4E49-925B-75676BE7E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6575"/>
            <a:ext cx="2946400" cy="500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70" tIns="45685" rIns="91370" bIns="45685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27336B-CDC2-4906-BCAF-7194601189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863" y="1060450"/>
            <a:ext cx="8642350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9863" y="3403600"/>
            <a:ext cx="8642350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2540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795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472488" y="107950"/>
            <a:ext cx="2733675" cy="4492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1463" y="107950"/>
            <a:ext cx="8048625" cy="4492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618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71463" y="107950"/>
            <a:ext cx="10934700" cy="4492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63735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863" y="1060450"/>
            <a:ext cx="8642350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9863" y="3403600"/>
            <a:ext cx="8642350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60585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9058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1616075"/>
            <a:ext cx="9937750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813" y="4337050"/>
            <a:ext cx="9937750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8176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146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501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52199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344488"/>
            <a:ext cx="9937750" cy="12525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750" y="1589088"/>
            <a:ext cx="4873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750" y="2366963"/>
            <a:ext cx="48736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2475" y="1589088"/>
            <a:ext cx="48990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2475" y="2366963"/>
            <a:ext cx="48990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4403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9930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38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59340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025" y="933450"/>
            <a:ext cx="5832475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005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9025" y="933450"/>
            <a:ext cx="5832475" cy="4605338"/>
          </a:xfrm>
        </p:spPr>
        <p:txBody>
          <a:bodyPr lIns="91431" tIns="45716" rIns="91431" bIns="4571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7585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06559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472488" y="107950"/>
            <a:ext cx="2733675" cy="4492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1463" y="107950"/>
            <a:ext cx="8048625" cy="4492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4954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71463" y="107950"/>
            <a:ext cx="10934700" cy="4492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3288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988" y="107950"/>
            <a:ext cx="8893175" cy="10223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71463" y="1606550"/>
            <a:ext cx="10934700" cy="2994025"/>
          </a:xfrm>
        </p:spPr>
        <p:txBody>
          <a:bodyPr lIns="91431" tIns="45716" rIns="91431" bIns="45716"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45678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863" y="1060450"/>
            <a:ext cx="8642350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9863" y="3403600"/>
            <a:ext cx="8642350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9170344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618444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1616075"/>
            <a:ext cx="9937750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813" y="4337050"/>
            <a:ext cx="9937750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47753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146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501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40636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1616075"/>
            <a:ext cx="9937750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813" y="4337050"/>
            <a:ext cx="9937750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6353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344488"/>
            <a:ext cx="9937750" cy="12525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750" y="1589088"/>
            <a:ext cx="4873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750" y="2366963"/>
            <a:ext cx="48736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2475" y="1589088"/>
            <a:ext cx="48990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2475" y="2366963"/>
            <a:ext cx="48990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7248759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691284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22826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025" y="933450"/>
            <a:ext cx="5832475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828819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9025" y="933450"/>
            <a:ext cx="5832475" cy="4605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943555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119887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472488" y="107950"/>
            <a:ext cx="2733675" cy="4492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1463" y="107950"/>
            <a:ext cx="8048625" cy="4492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473274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146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5013" y="1606550"/>
            <a:ext cx="5391150" cy="2994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236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344488"/>
            <a:ext cx="9937750" cy="12525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750" y="1589088"/>
            <a:ext cx="4873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750" y="2366963"/>
            <a:ext cx="48736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2475" y="1589088"/>
            <a:ext cx="48990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2475" y="2366963"/>
            <a:ext cx="4899025" cy="348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7245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5305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43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025" y="933450"/>
            <a:ext cx="5832475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443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750" y="431800"/>
            <a:ext cx="3716338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9025" y="933450"/>
            <a:ext cx="5832475" cy="4605338"/>
          </a:xfrm>
        </p:spPr>
        <p:txBody>
          <a:bodyPr lIns="91431" tIns="45716" rIns="91431" bIns="45716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750" y="1944688"/>
            <a:ext cx="3716338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793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>
            <a:extLst>
              <a:ext uri="{FF2B5EF4-FFF2-40B4-BE49-F238E27FC236}">
                <a16:creationId xmlns:a16="http://schemas.microsoft.com/office/drawing/2014/main" id="{F9B6E001-7E4E-4EA4-B110-3628A09CF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1463" y="1606550"/>
            <a:ext cx="109347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69" rIns="91335" bIns="45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7" name="Rectangle 13">
            <a:extLst>
              <a:ext uri="{FF2B5EF4-FFF2-40B4-BE49-F238E27FC236}">
                <a16:creationId xmlns:a16="http://schemas.microsoft.com/office/drawing/2014/main" id="{CC9801F7-7B25-4869-9D3F-542F1683C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69" rIns="91335" bIns="456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8" name="Picture 16" descr="Layer 2">
            <a:extLst>
              <a:ext uri="{FF2B5EF4-FFF2-40B4-BE49-F238E27FC236}">
                <a16:creationId xmlns:a16="http://schemas.microsoft.com/office/drawing/2014/main" id="{F61E021F-CF70-4983-84F8-366E26DFB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1550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64" r:id="rId1"/>
    <p:sldLayoutId id="2147486865" r:id="rId2"/>
    <p:sldLayoutId id="2147486866" r:id="rId3"/>
    <p:sldLayoutId id="2147486867" r:id="rId4"/>
    <p:sldLayoutId id="2147486868" r:id="rId5"/>
    <p:sldLayoutId id="2147486869" r:id="rId6"/>
    <p:sldLayoutId id="2147486870" r:id="rId7"/>
    <p:sldLayoutId id="2147486871" r:id="rId8"/>
    <p:sldLayoutId id="2147486872" r:id="rId9"/>
    <p:sldLayoutId id="2147486873" r:id="rId10"/>
    <p:sldLayoutId id="2147486874" r:id="rId11"/>
    <p:sldLayoutId id="214748687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588" indent="-2301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>
            <a:extLst>
              <a:ext uri="{FF2B5EF4-FFF2-40B4-BE49-F238E27FC236}">
                <a16:creationId xmlns:a16="http://schemas.microsoft.com/office/drawing/2014/main" id="{5066CD22-C856-45CA-A350-6DA66AEA1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1463" y="1606550"/>
            <a:ext cx="109347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69" rIns="91335" bIns="45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259ECCB8-849F-4441-971D-1373D3B0E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69" rIns="91335" bIns="456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>
            <a:extLst>
              <a:ext uri="{FF2B5EF4-FFF2-40B4-BE49-F238E27FC236}">
                <a16:creationId xmlns:a16="http://schemas.microsoft.com/office/drawing/2014/main" id="{A7C51D5E-0B5B-4678-8C86-D4E5B04E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1550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>
            <a:extLst>
              <a:ext uri="{FF2B5EF4-FFF2-40B4-BE49-F238E27FC236}">
                <a16:creationId xmlns:a16="http://schemas.microsoft.com/office/drawing/2014/main" id="{9FFC929C-FAB9-4D9C-9B9D-D0D732449C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552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3E948D-4126-43AF-8BD0-5638A237D8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5125" y="0"/>
            <a:ext cx="2266950" cy="17367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lIns="91341" tIns="45675" rIns="91341" bIns="45675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ru-RU" sz="240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ru-RU" sz="240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ru-RU" altLang="ru-RU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76" r:id="rId1"/>
    <p:sldLayoutId id="2147486877" r:id="rId2"/>
    <p:sldLayoutId id="2147486878" r:id="rId3"/>
    <p:sldLayoutId id="2147486879" r:id="rId4"/>
    <p:sldLayoutId id="2147486880" r:id="rId5"/>
    <p:sldLayoutId id="2147486881" r:id="rId6"/>
    <p:sldLayoutId id="2147486882" r:id="rId7"/>
    <p:sldLayoutId id="2147486883" r:id="rId8"/>
    <p:sldLayoutId id="2147486884" r:id="rId9"/>
    <p:sldLayoutId id="2147486885" r:id="rId10"/>
    <p:sldLayoutId id="2147486886" r:id="rId11"/>
    <p:sldLayoutId id="2147486887" r:id="rId12"/>
    <p:sldLayoutId id="2147486888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588" indent="-2301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>
            <a:extLst>
              <a:ext uri="{FF2B5EF4-FFF2-40B4-BE49-F238E27FC236}">
                <a16:creationId xmlns:a16="http://schemas.microsoft.com/office/drawing/2014/main" id="{112CA0A2-525E-4EB6-B054-D248A1783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1463" y="1606550"/>
            <a:ext cx="109347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69" rIns="91335" bIns="45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075" name="Rectangle 13">
            <a:extLst>
              <a:ext uri="{FF2B5EF4-FFF2-40B4-BE49-F238E27FC236}">
                <a16:creationId xmlns:a16="http://schemas.microsoft.com/office/drawing/2014/main" id="{03AF532C-794B-4596-A26B-3982624005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12988" y="107950"/>
            <a:ext cx="88931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69" rIns="91335" bIns="456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3076" name="Picture 16" descr="Layer 2">
            <a:extLst>
              <a:ext uri="{FF2B5EF4-FFF2-40B4-BE49-F238E27FC236}">
                <a16:creationId xmlns:a16="http://schemas.microsoft.com/office/drawing/2014/main" id="{FDF5CEE9-4B4B-4FFF-A9F0-8929C842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1550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 descr="Layer 2">
            <a:extLst>
              <a:ext uri="{FF2B5EF4-FFF2-40B4-BE49-F238E27FC236}">
                <a16:creationId xmlns:a16="http://schemas.microsoft.com/office/drawing/2014/main" id="{EF3DFB34-DA89-4135-9327-3505E7FE77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552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93818-8629-492C-AA8C-ADAB8146B7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5125" y="0"/>
            <a:ext cx="2266950" cy="17367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lIns="91341" tIns="45675" rIns="91341" bIns="45675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ru-RU" sz="240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ru-RU" sz="240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ru-RU" altLang="ru-RU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9" r:id="rId1"/>
    <p:sldLayoutId id="2147486890" r:id="rId2"/>
    <p:sldLayoutId id="2147486891" r:id="rId3"/>
    <p:sldLayoutId id="2147486892" r:id="rId4"/>
    <p:sldLayoutId id="2147486893" r:id="rId5"/>
    <p:sldLayoutId id="2147486894" r:id="rId6"/>
    <p:sldLayoutId id="2147486895" r:id="rId7"/>
    <p:sldLayoutId id="2147486896" r:id="rId8"/>
    <p:sldLayoutId id="2147486897" r:id="rId9"/>
    <p:sldLayoutId id="2147486898" r:id="rId10"/>
    <p:sldLayoutId id="214748689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900">
          <a:solidFill>
            <a:schemeClr val="tx2"/>
          </a:solidFill>
          <a:latin typeface="Futura PT Demi" pitchFamily="34" charset="0"/>
          <a:cs typeface="Arial" panose="020B0604020202020204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588" indent="-23018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mailto:pram@1c.ru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mailto:pram@1c.ru" TargetMode="External"/><Relationship Id="rId4" Type="http://schemas.openxmlformats.org/officeDocument/2006/relationships/hyperlink" Target="https://v8.1c.ru/small.bi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1ci.com/applications/1c-driv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id="{6077B344-BCA4-4FC8-9D6C-6C6274C8DB5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925" y="1966913"/>
            <a:ext cx="10675938" cy="4416425"/>
          </a:xfrm>
        </p:spPr>
        <p:txBody>
          <a:bodyPr/>
          <a:lstStyle/>
          <a:p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Региональный этап всероссийского движения </a:t>
            </a: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мастерства «Профессионалы» 2025</a:t>
            </a: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Компетенция </a:t>
            </a:r>
            <a:b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«Автоматизация бизнес-процессов организаций»</a:t>
            </a: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b="1">
                <a:latin typeface="Arial" panose="020B0604020202020204" pitchFamily="34" charset="0"/>
                <a:cs typeface="Arial" panose="020B0604020202020204" pitchFamily="34" charset="0"/>
              </a:rPr>
              <a:t>Брифинг экспертов и участников</a:t>
            </a: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Партнер компетенции – фирма «1С»</a:t>
            </a:r>
            <a:br>
              <a:rPr lang="ru-RU" altLang="ru-RU" sz="3200"/>
            </a:br>
            <a:endParaRPr lang="ru-RU" altLang="ru-RU"/>
          </a:p>
        </p:txBody>
      </p:sp>
      <p:pic>
        <p:nvPicPr>
          <p:cNvPr id="43011" name="Рисунок 1">
            <a:extLst>
              <a:ext uri="{FF2B5EF4-FFF2-40B4-BE49-F238E27FC236}">
                <a16:creationId xmlns:a16="http://schemas.microsoft.com/office/drawing/2014/main" id="{F94B48E1-B368-4C7F-8AB4-6071672FA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1">
            <a:extLst>
              <a:ext uri="{FF2B5EF4-FFF2-40B4-BE49-F238E27FC236}">
                <a16:creationId xmlns:a16="http://schemas.microsoft.com/office/drawing/2014/main" id="{3E1FEB03-0319-43AA-A623-6EC9CD98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429" y="2159967"/>
            <a:ext cx="10675938" cy="1558925"/>
          </a:xfrm>
        </p:spPr>
        <p:txBody>
          <a:bodyPr/>
          <a:lstStyle/>
          <a:p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 проведения чемпионата</a:t>
            </a:r>
            <a:br>
              <a:rPr lang="ru-RU" altLang="ru-RU" sz="3200" dirty="0"/>
            </a:b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51959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>
            <a:extLst>
              <a:ext uri="{FF2B5EF4-FFF2-40B4-BE49-F238E27FC236}">
                <a16:creationId xmlns:a16="http://schemas.microsoft.com/office/drawing/2014/main" id="{A2657162-3F89-49AF-9988-C498FCF1E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48869" y="188571"/>
            <a:ext cx="4680520" cy="1259929"/>
          </a:xfrm>
        </p:spPr>
        <p:txBody>
          <a:bodyPr/>
          <a:lstStyle/>
          <a:p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 работы</a:t>
            </a:r>
            <a:b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компетенции</a:t>
            </a:r>
          </a:p>
        </p:txBody>
      </p:sp>
      <p:sp>
        <p:nvSpPr>
          <p:cNvPr id="65539" name="Объект 2">
            <a:extLst>
              <a:ext uri="{FF2B5EF4-FFF2-40B4-BE49-F238E27FC236}">
                <a16:creationId xmlns:a16="http://schemas.microsoft.com/office/drawing/2014/main" id="{D347E2E8-469F-4A93-97E8-16903EEFF9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405" y="1528583"/>
            <a:ext cx="10945166" cy="48958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Компетенция работает в соответствии с «Программой проведения» и правилами, указанными в документе «Конкурсное задание»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После проведения жеребьевки конкурсантам предоставляется два часа на проверку и подготовку своего рабочего места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Участники могут принести с собой свои клавиатуры, мышки и коврики для мышек.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Участники не берут на рабочие места мобильные телефоны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 возникновении проблемы конкурсант поднимает руку и к нему подходят дежурные эксперты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перерыве в рамках одной сессии общение конкурсантов и наставников запрещено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выполнения задания должны быть представлены как файл </a:t>
            </a:r>
            <a:r>
              <a:rPr lang="en-US" altLang="ru-RU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ru-RU" altLang="ru-RU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для каждой сессии.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Добавление времени на сохранение не допускается.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Результаты, не сохраненные указанным порядком, проверке не подлежат.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Экспертам разрешается делать фото своих участников во время чемпионата.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Экспертам разрешается пользоваться личными компьютерами, планшетами, мобильными телефонами в помещении для экспертов, за исключением случаев, когда в этом помещении находятся документы, имеющие отношение к соревнованию.</a:t>
            </a:r>
          </a:p>
        </p:txBody>
      </p:sp>
      <p:pic>
        <p:nvPicPr>
          <p:cNvPr id="65540" name="Рисунок 1">
            <a:extLst>
              <a:ext uri="{FF2B5EF4-FFF2-40B4-BE49-F238E27FC236}">
                <a16:creationId xmlns:a16="http://schemas.microsoft.com/office/drawing/2014/main" id="{73F94A25-7FA1-4F3A-A773-6521E30E0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" y="55742"/>
            <a:ext cx="3802779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044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:a16="http://schemas.microsoft.com/office/drawing/2014/main" id="{14368029-CCDF-452D-9901-D4C2D8F8E6B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411663" y="33338"/>
            <a:ext cx="4141787" cy="1560512"/>
          </a:xfrm>
        </p:spPr>
        <p:txBody>
          <a:bodyPr/>
          <a:lstStyle/>
          <a:p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проверки </a:t>
            </a:r>
            <a:b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рабочих местах </a:t>
            </a:r>
            <a:endParaRPr lang="ru-RU" altLang="ru-RU" dirty="0"/>
          </a:p>
        </p:txBody>
      </p:sp>
      <p:pic>
        <p:nvPicPr>
          <p:cNvPr id="52227" name="Рисунок 1">
            <a:extLst>
              <a:ext uri="{FF2B5EF4-FFF2-40B4-BE49-F238E27FC236}">
                <a16:creationId xmlns:a16="http://schemas.microsoft.com/office/drawing/2014/main" id="{E1F6CB3B-6D23-4754-B4DC-BE0DA502F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Рисунок 1">
            <a:extLst>
              <a:ext uri="{FF2B5EF4-FFF2-40B4-BE49-F238E27FC236}">
                <a16:creationId xmlns:a16="http://schemas.microsoft.com/office/drawing/2014/main" id="{A36B21E9-6BC1-4EAA-98FF-DF00EA01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08635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F15E4824-FEE9-4572-A6ED-B176D0985F0F}"/>
              </a:ext>
            </a:extLst>
          </p:cNvPr>
          <p:cNvSpPr txBox="1">
            <a:spLocks/>
          </p:cNvSpPr>
          <p:nvPr/>
        </p:nvSpPr>
        <p:spPr>
          <a:xfrm>
            <a:off x="288429" y="1881187"/>
            <a:ext cx="7632848" cy="450215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Проверка на местах конкурсантов эффективна и удобна, проверена на 5 федеральных и международных мероприятиях </a:t>
            </a:r>
          </a:p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Проверка работы предыдущей секции проводится в ходе последующей – то есть во время 2-й сессии проверяют сессию 1 и так далее</a:t>
            </a:r>
          </a:p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Проверка производится только тех результатов работы, которая была вовремя сохранена в сетевую папку </a:t>
            </a:r>
          </a:p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Время, затраченное на проверку, добавляется ко времени текущей сессии, время не переносится   </a:t>
            </a:r>
          </a:p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 опыту максимальное дополнительное время одной работы – 40 минут, в основном – 10-15 минут на сессию</a:t>
            </a:r>
          </a:p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Проверка на рабочих местах требует строго соблюдения правил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52230" name="Рисунок 3">
            <a:extLst>
              <a:ext uri="{FF2B5EF4-FFF2-40B4-BE49-F238E27FC236}">
                <a16:creationId xmlns:a16="http://schemas.microsoft.com/office/drawing/2014/main" id="{CB72B67D-49C9-4C10-B74F-2B0A172A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0"/>
            <a:ext cx="291623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:a16="http://schemas.microsoft.com/office/drawing/2014/main" id="{05D35548-4E00-457F-ADC0-602A1BE45E2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411663" y="33338"/>
            <a:ext cx="4141787" cy="1560512"/>
          </a:xfrm>
        </p:spPr>
        <p:txBody>
          <a:bodyPr/>
          <a:lstStyle/>
          <a:p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 </a:t>
            </a:r>
            <a:b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проверки </a:t>
            </a:r>
            <a:endParaRPr lang="ru-RU" altLang="ru-RU" sz="3600" dirty="0"/>
          </a:p>
        </p:txBody>
      </p:sp>
      <p:pic>
        <p:nvPicPr>
          <p:cNvPr id="53251" name="Рисунок 1">
            <a:extLst>
              <a:ext uri="{FF2B5EF4-FFF2-40B4-BE49-F238E27FC236}">
                <a16:creationId xmlns:a16="http://schemas.microsoft.com/office/drawing/2014/main" id="{2EA8F4A0-3ED0-4E9E-9511-6D4FD3F8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Рисунок 1">
            <a:extLst>
              <a:ext uri="{FF2B5EF4-FFF2-40B4-BE49-F238E27FC236}">
                <a16:creationId xmlns:a16="http://schemas.microsoft.com/office/drawing/2014/main" id="{DACCBD27-9DE4-4339-A5B3-F85BAEA6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08635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Рисунок 3">
            <a:extLst>
              <a:ext uri="{FF2B5EF4-FFF2-40B4-BE49-F238E27FC236}">
                <a16:creationId xmlns:a16="http://schemas.microsoft.com/office/drawing/2014/main" id="{90D7A315-A5AB-4DFE-B435-FFCDD5011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40" y="-33338"/>
            <a:ext cx="291623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Объект 2">
            <a:extLst>
              <a:ext uri="{FF2B5EF4-FFF2-40B4-BE49-F238E27FC236}">
                <a16:creationId xmlns:a16="http://schemas.microsoft.com/office/drawing/2014/main" id="{65F64C66-3AD3-44D0-94BF-FD5F766B6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4" y="1655763"/>
            <a:ext cx="84699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Перед подходом к конкурсанту на его рабочем месте каждый эксперт получает распечатанный перечень критериев оценки </a:t>
            </a:r>
          </a:p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Один из экспертов последовательно просит конкурсанта  продемонстрировать реализованную функциональность</a:t>
            </a:r>
          </a:p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Эксперты могут задавать уточняющие вопросы</a:t>
            </a:r>
          </a:p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Эксперты категорически не имеют право комментировать решение конкурсанта (выражать неодобрение или наоборот) </a:t>
            </a:r>
          </a:p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процессе проверки каждый эксперт выставляет собственные оценки по каждому критерию</a:t>
            </a:r>
          </a:p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После проверки группа экспертов переходит в комнату оценки и совместно заполняет одну ведомость оценки для каждого конкурсанта </a:t>
            </a:r>
          </a:p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случае вопросов возможно подойти к конкурсанту повторно или проверить работу группой самостоятельно в комнате экспертов </a:t>
            </a:r>
          </a:p>
          <a:p>
            <a:pPr>
              <a:spcBef>
                <a:spcPts val="600"/>
              </a:spcBef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случае нарушения – срочно обращаться к Главному эксперту</a:t>
            </a:r>
            <a:endParaRPr lang="ru-RU" altLang="ru-RU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429" y="2159967"/>
            <a:ext cx="10675938" cy="1558925"/>
          </a:xfrm>
        </p:spPr>
        <p:txBody>
          <a:bodyPr/>
          <a:lstStyle/>
          <a:p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Техническое обеспечение рабочих мест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3200" dirty="0"/>
            </a:b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55184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>
            <a:extLst>
              <a:ext uri="{FF2B5EF4-FFF2-40B4-BE49-F238E27FC236}">
                <a16:creationId xmlns:a16="http://schemas.microsoft.com/office/drawing/2014/main" id="{8C347C06-ED19-46A9-AE8B-D9FCD9AFDD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0877" y="227965"/>
            <a:ext cx="6121400" cy="1022350"/>
          </a:xfrm>
        </p:spPr>
        <p:txBody>
          <a:bodyPr/>
          <a:lstStyle/>
          <a:p>
            <a:pPr algn="ctr"/>
            <a:r>
              <a:rPr lang="ru-RU" altLang="ru-RU" sz="3200" dirty="0">
                <a:solidFill>
                  <a:schemeClr val="tx1"/>
                </a:solidFill>
              </a:rPr>
              <a:t>Оборудование рабочего места</a:t>
            </a:r>
            <a:br>
              <a:rPr lang="ru-RU" altLang="ru-RU" sz="3200" dirty="0">
                <a:solidFill>
                  <a:schemeClr val="tx1"/>
                </a:solidFill>
              </a:rPr>
            </a:br>
            <a:r>
              <a:rPr lang="ru-RU" altLang="ru-RU" sz="3200" dirty="0">
                <a:solidFill>
                  <a:srgbClr val="FF0000"/>
                </a:solidFill>
              </a:rPr>
              <a:t>(пример)</a:t>
            </a:r>
          </a:p>
        </p:txBody>
      </p:sp>
      <p:sp>
        <p:nvSpPr>
          <p:cNvPr id="27651" name="Объект 2">
            <a:extLst>
              <a:ext uri="{FF2B5EF4-FFF2-40B4-BE49-F238E27FC236}">
                <a16:creationId xmlns:a16="http://schemas.microsoft.com/office/drawing/2014/main" id="{7FF523EA-D05B-418A-BB58-D1D289BD4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6688"/>
            <a:ext cx="11565283" cy="5256213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Core i9-12900K, 64Gb,</a:t>
            </a:r>
            <a:r>
              <a:rPr lang="ru-RU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+mj-lt"/>
              </a:rPr>
              <a:t>NVMe</a:t>
            </a:r>
            <a:r>
              <a:rPr lang="ru-RU" sz="1800" dirty="0">
                <a:solidFill>
                  <a:srgbClr val="FF0000"/>
                </a:solidFill>
                <a:latin typeface="+mj-lt"/>
              </a:rPr>
              <a:t> SSD M.2 накопитель</a:t>
            </a:r>
          </a:p>
          <a:p>
            <a:pPr>
              <a:defRPr/>
            </a:pPr>
            <a:r>
              <a:rPr lang="ru-RU" altLang="ru-RU" sz="1800" dirty="0">
                <a:solidFill>
                  <a:srgbClr val="FF0000"/>
                </a:solidFill>
              </a:rPr>
              <a:t>Два монитора 24</a:t>
            </a:r>
            <a:r>
              <a:rPr lang="en-US" altLang="ru-RU" sz="1800" dirty="0">
                <a:solidFill>
                  <a:srgbClr val="FF0000"/>
                </a:solidFill>
              </a:rPr>
              <a:t>”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ru-RU" altLang="ru-RU" sz="1800" dirty="0">
                <a:solidFill>
                  <a:srgbClr val="FF0000"/>
                </a:solidFill>
              </a:rPr>
              <a:t>Наушники, мышь, клавиатура (если свои – можно передать для установки)  </a:t>
            </a:r>
            <a:endParaRPr lang="en-US" altLang="ru-RU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FF0000"/>
                </a:solidFill>
              </a:rPr>
              <a:t>ОС </a:t>
            </a:r>
            <a:r>
              <a:rPr lang="en-US" sz="1800" dirty="0">
                <a:solidFill>
                  <a:srgbClr val="FF0000"/>
                </a:solidFill>
              </a:rPr>
              <a:t>Windows</a:t>
            </a:r>
            <a:r>
              <a:rPr lang="ru-RU" sz="1800" dirty="0">
                <a:solidFill>
                  <a:srgbClr val="FF0000"/>
                </a:solidFill>
              </a:rPr>
              <a:t> 10 </a:t>
            </a:r>
            <a:r>
              <a:rPr lang="en-US" sz="1800" dirty="0">
                <a:solidFill>
                  <a:srgbClr val="FF0000"/>
                </a:solidFill>
              </a:rPr>
              <a:t>Pro x64</a:t>
            </a:r>
            <a:r>
              <a:rPr lang="ru-RU" sz="1800" dirty="0">
                <a:solidFill>
                  <a:srgbClr val="FF0000"/>
                </a:solidFill>
              </a:rPr>
              <a:t> (по умолчанию язык системы - английский)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MS Office 2021</a:t>
            </a:r>
            <a:r>
              <a:rPr lang="ru-RU" sz="1800" dirty="0">
                <a:solidFill>
                  <a:srgbClr val="FF0000"/>
                </a:solidFill>
              </a:rPr>
              <a:t>, </a:t>
            </a:r>
            <a:r>
              <a:rPr lang="en-US" sz="1800" dirty="0">
                <a:solidFill>
                  <a:srgbClr val="FF0000"/>
                </a:solidFill>
              </a:rPr>
              <a:t>Notepad++</a:t>
            </a:r>
          </a:p>
          <a:p>
            <a:pPr>
              <a:defRPr/>
            </a:pPr>
            <a:r>
              <a:rPr lang="en-US" sz="1800" dirty="0" err="1">
                <a:solidFill>
                  <a:srgbClr val="FF0000"/>
                </a:solidFill>
              </a:rPr>
              <a:t>WinRar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ru-RU" altLang="ru-RU" sz="1800" dirty="0">
                <a:solidFill>
                  <a:srgbClr val="FF0000"/>
                </a:solidFill>
              </a:rPr>
              <a:t>Браузер </a:t>
            </a:r>
            <a:r>
              <a:rPr lang="en-US" altLang="ru-RU" sz="1800" dirty="0">
                <a:solidFill>
                  <a:srgbClr val="FF0000"/>
                </a:solidFill>
              </a:rPr>
              <a:t>Chrome, </a:t>
            </a:r>
            <a:r>
              <a:rPr lang="en-US" sz="1800" dirty="0">
                <a:solidFill>
                  <a:srgbClr val="FF0000"/>
                </a:solidFill>
              </a:rPr>
              <a:t>Adobe Reader 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OBS Studio – </a:t>
            </a:r>
            <a:r>
              <a:rPr lang="ru-RU" sz="1800" dirty="0">
                <a:solidFill>
                  <a:srgbClr val="FF0000"/>
                </a:solidFill>
              </a:rPr>
              <a:t>запись экранов – файл </a:t>
            </a:r>
            <a:r>
              <a:rPr lang="en-US" sz="1800" dirty="0" err="1">
                <a:solidFill>
                  <a:srgbClr val="FF0000"/>
                </a:solidFill>
              </a:rPr>
              <a:t>OBS_AUTO_startrecording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FF0000"/>
                </a:solidFill>
              </a:rPr>
              <a:t>1С:Библиотека стандартный подсистем 3.0</a:t>
            </a:r>
          </a:p>
          <a:p>
            <a:pPr>
              <a:defRPr/>
            </a:pPr>
            <a:r>
              <a:rPr lang="ru-RU" sz="1800" dirty="0">
                <a:solidFill>
                  <a:srgbClr val="FF0000"/>
                </a:solidFill>
              </a:rPr>
              <a:t>1С:Управление нашей фирмой 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Postman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rgbClr val="FF0000"/>
                </a:solidFill>
              </a:rPr>
              <a:t>Интернет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 «Белый лист»</a:t>
            </a:r>
          </a:p>
          <a:p>
            <a:pPr lvl="1">
              <a:defRPr/>
            </a:pPr>
            <a:r>
              <a:rPr lang="ru-RU" sz="1800" u="sng" dirty="0">
                <a:solidFill>
                  <a:srgbClr val="FF0000"/>
                </a:solidFill>
              </a:rPr>
              <a:t>https://its.1c.ru</a:t>
            </a:r>
          </a:p>
          <a:p>
            <a:pPr lvl="1">
              <a:defRPr/>
            </a:pPr>
            <a:r>
              <a:rPr lang="ru-RU" sz="1800" dirty="0">
                <a:solidFill>
                  <a:srgbClr val="FF0000"/>
                </a:solidFill>
              </a:rPr>
              <a:t>https://skillshub.1c-dn.com/dashboard</a:t>
            </a:r>
          </a:p>
          <a:p>
            <a:pPr lvl="1">
              <a:defRPr/>
            </a:pPr>
            <a:r>
              <a:rPr lang="ru-RU" sz="1800" u="sng" dirty="0">
                <a:solidFill>
                  <a:srgbClr val="FF0000"/>
                </a:solidFill>
              </a:rPr>
              <a:t>https://1c-dn.com/</a:t>
            </a:r>
            <a:r>
              <a:rPr lang="ru-RU" sz="1800" dirty="0">
                <a:solidFill>
                  <a:srgbClr val="FF0000"/>
                </a:solidFill>
              </a:rPr>
              <a:t>   </a:t>
            </a:r>
          </a:p>
          <a:p>
            <a:pPr lvl="1">
              <a:defRPr/>
            </a:pPr>
            <a:r>
              <a:rPr lang="en-US" sz="1800" dirty="0">
                <a:solidFill>
                  <a:srgbClr val="FF0000"/>
                </a:solidFill>
              </a:rPr>
              <a:t>https://translate.google.com/</a:t>
            </a:r>
            <a:endParaRPr lang="ru-RU" altLang="ru-RU" sz="1600" dirty="0">
              <a:solidFill>
                <a:srgbClr val="FF0000"/>
              </a:solidFill>
            </a:endParaRPr>
          </a:p>
          <a:p>
            <a:pPr>
              <a:defRPr/>
            </a:pPr>
            <a:endParaRPr lang="ru-RU" altLang="ru-RU" sz="1600" dirty="0"/>
          </a:p>
        </p:txBody>
      </p:sp>
      <p:pic>
        <p:nvPicPr>
          <p:cNvPr id="68612" name="Рисунок 3">
            <a:extLst>
              <a:ext uri="{FF2B5EF4-FFF2-40B4-BE49-F238E27FC236}">
                <a16:creationId xmlns:a16="http://schemas.microsoft.com/office/drawing/2014/main" id="{348B8568-9E87-4371-85C4-C6FBD269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90647"/>
            <a:ext cx="32385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6350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>
            <a:extLst>
              <a:ext uri="{FF2B5EF4-FFF2-40B4-BE49-F238E27FC236}">
                <a16:creationId xmlns:a16="http://schemas.microsoft.com/office/drawing/2014/main" id="{D97D368C-98CB-474B-9E4A-1118F5508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0837" y="152244"/>
            <a:ext cx="6121400" cy="1022350"/>
          </a:xfrm>
        </p:spPr>
        <p:txBody>
          <a:bodyPr/>
          <a:lstStyle/>
          <a:p>
            <a:pPr algn="ctr"/>
            <a:r>
              <a:rPr lang="ru-RU" altLang="ru-RU" sz="3200" dirty="0">
                <a:solidFill>
                  <a:schemeClr val="tx1"/>
                </a:solidFill>
              </a:rPr>
              <a:t>Необходимые пароли и ресурсы</a:t>
            </a:r>
            <a:br>
              <a:rPr lang="ru-RU" altLang="ru-RU" sz="3200" dirty="0">
                <a:solidFill>
                  <a:schemeClr val="tx1"/>
                </a:solidFill>
              </a:rPr>
            </a:br>
            <a:r>
              <a:rPr lang="ru-RU" altLang="ru-RU" sz="3200" dirty="0">
                <a:solidFill>
                  <a:srgbClr val="FF0000"/>
                </a:solidFill>
              </a:rPr>
              <a:t>(пример)</a:t>
            </a:r>
            <a:endParaRPr lang="ru-RU" altLang="ru-RU" sz="3200" dirty="0">
              <a:solidFill>
                <a:schemeClr val="tx1"/>
              </a:solidFill>
            </a:endParaRPr>
          </a:p>
        </p:txBody>
      </p:sp>
      <p:sp>
        <p:nvSpPr>
          <p:cNvPr id="27651" name="Объект 2">
            <a:extLst>
              <a:ext uri="{FF2B5EF4-FFF2-40B4-BE49-F238E27FC236}">
                <a16:creationId xmlns:a16="http://schemas.microsoft.com/office/drawing/2014/main" id="{2CA37BE4-5382-4204-B8F4-C21FB2376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03" y="1429699"/>
            <a:ext cx="11407871" cy="5035550"/>
          </a:xfrm>
        </p:spPr>
        <p:txBody>
          <a:bodyPr/>
          <a:lstStyle/>
          <a:p>
            <a:pPr marL="358775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Учетная запись</a:t>
            </a:r>
            <a:r>
              <a:rPr lang="en-US" altLang="ru-RU" sz="2000" dirty="0">
                <a:solidFill>
                  <a:srgbClr val="FF0000"/>
                </a:solidFill>
              </a:rPr>
              <a:t> </a:t>
            </a:r>
            <a:r>
              <a:rPr lang="ru-RU" altLang="ru-RU" sz="2000" dirty="0">
                <a:solidFill>
                  <a:srgbClr val="FF0000"/>
                </a:solidFill>
              </a:rPr>
              <a:t>на компьютере (необходимо сменить пароль для безопасности и не забыть!!!)</a:t>
            </a:r>
            <a:endParaRPr lang="en-US" altLang="ru-RU" sz="2000" dirty="0">
              <a:solidFill>
                <a:srgbClr val="FF0000"/>
              </a:solidFill>
            </a:endParaRPr>
          </a:p>
          <a:p>
            <a:pPr marL="758825" lvl="1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  <a:highlight>
                  <a:srgbClr val="FFFF00"/>
                </a:highlight>
              </a:rPr>
              <a:t>Логин </a:t>
            </a:r>
            <a:r>
              <a:rPr lang="en-US" altLang="ru-RU" sz="2000" dirty="0">
                <a:solidFill>
                  <a:srgbClr val="FF0000"/>
                </a:solidFill>
                <a:highlight>
                  <a:srgbClr val="FFFF00"/>
                </a:highlight>
              </a:rPr>
              <a:t>Admin </a:t>
            </a:r>
            <a:r>
              <a:rPr lang="ru-RU" altLang="ru-RU" sz="2000" dirty="0">
                <a:solidFill>
                  <a:srgbClr val="FF0000"/>
                </a:solidFill>
                <a:highlight>
                  <a:srgbClr val="FFFF00"/>
                </a:highlight>
              </a:rPr>
              <a:t> и пароль </a:t>
            </a:r>
            <a:r>
              <a:rPr lang="en-US" altLang="ru-RU" sz="2000" dirty="0">
                <a:solidFill>
                  <a:srgbClr val="FF0000"/>
                </a:solidFill>
                <a:highlight>
                  <a:srgbClr val="FFFF00"/>
                </a:highlight>
              </a:rPr>
              <a:t>Admin</a:t>
            </a:r>
            <a:r>
              <a:rPr lang="ru-RU" altLang="ru-RU" sz="2000" dirty="0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</a:p>
          <a:p>
            <a:pPr marL="358775" indent="-358775">
              <a:lnSpc>
                <a:spcPct val="80000"/>
              </a:lnSpc>
              <a:spcBef>
                <a:spcPts val="12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Диск для сохранения работы </a:t>
            </a:r>
          </a:p>
          <a:p>
            <a:pPr marL="758825" lvl="1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сетевой диск </a:t>
            </a:r>
            <a:r>
              <a:rPr lang="en-US" altLang="ru-RU" sz="2000" dirty="0">
                <a:solidFill>
                  <a:srgbClr val="FF0000"/>
                </a:solidFill>
              </a:rPr>
              <a:t>Z – IT Solutions – Comp01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758825" lvl="1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у каждого свой номер -- по номеру рабочего места</a:t>
            </a:r>
          </a:p>
          <a:p>
            <a:pPr marL="758825" lvl="1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для каждой сессии будет создаваться новая папка – </a:t>
            </a:r>
            <a:r>
              <a:rPr lang="en-US" altLang="ru-RU" sz="2000" dirty="0">
                <a:solidFill>
                  <a:srgbClr val="FF0000"/>
                </a:solidFill>
              </a:rPr>
              <a:t>Session</a:t>
            </a:r>
            <a:r>
              <a:rPr lang="ru-RU" altLang="ru-RU" sz="2000" dirty="0">
                <a:solidFill>
                  <a:srgbClr val="FF0000"/>
                </a:solidFill>
              </a:rPr>
              <a:t>1..2..3..4..5</a:t>
            </a:r>
            <a:r>
              <a:rPr lang="en-US" altLang="ru-RU" sz="2000" dirty="0">
                <a:solidFill>
                  <a:srgbClr val="FF0000"/>
                </a:solidFill>
              </a:rPr>
              <a:t>  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358775" indent="-358775">
              <a:lnSpc>
                <a:spcPct val="80000"/>
              </a:lnSpc>
              <a:spcBef>
                <a:spcPts val="12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Ресурсы для работы </a:t>
            </a:r>
          </a:p>
          <a:p>
            <a:pPr marL="758825" lvl="1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сетевой диск </a:t>
            </a:r>
            <a:r>
              <a:rPr lang="en-US" altLang="ru-RU" sz="2000" dirty="0">
                <a:solidFill>
                  <a:srgbClr val="FF0000"/>
                </a:solidFill>
              </a:rPr>
              <a:t>Z –</a:t>
            </a:r>
            <a:r>
              <a:rPr lang="ru-RU" altLang="ru-RU" sz="2000" dirty="0">
                <a:solidFill>
                  <a:srgbClr val="FF0000"/>
                </a:solidFill>
              </a:rPr>
              <a:t> </a:t>
            </a:r>
            <a:r>
              <a:rPr lang="en-US" altLang="ru-RU" sz="2000" dirty="0">
                <a:solidFill>
                  <a:srgbClr val="FF0000"/>
                </a:solidFill>
              </a:rPr>
              <a:t>Resource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358775" indent="-358775">
              <a:lnSpc>
                <a:spcPct val="80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srgbClr val="FF0000"/>
                </a:solidFill>
              </a:rPr>
              <a:t>GitLab Server 192.168.1.42</a:t>
            </a:r>
            <a:endParaRPr lang="ru-RU" sz="2000" dirty="0">
              <a:solidFill>
                <a:srgbClr val="FF0000"/>
              </a:solidFill>
            </a:endParaRPr>
          </a:p>
          <a:p>
            <a:pPr marL="758825" lvl="1" indent="-358775">
              <a:lnSpc>
                <a:spcPct val="80000"/>
              </a:lnSpc>
              <a:spcBef>
                <a:spcPts val="1200"/>
              </a:spcBef>
              <a:defRPr/>
            </a:pPr>
            <a:r>
              <a:rPr lang="ru-RU" sz="2000" dirty="0">
                <a:solidFill>
                  <a:srgbClr val="FF0000"/>
                </a:solidFill>
              </a:rPr>
              <a:t>логин и пароль свой для каждого рабочего места, например: </a:t>
            </a:r>
            <a:endParaRPr lang="en-US" sz="2000" dirty="0">
              <a:solidFill>
                <a:srgbClr val="FF0000"/>
              </a:solidFill>
            </a:endParaRPr>
          </a:p>
          <a:p>
            <a:pPr marL="1162050" lvl="2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место 01: логин Со</a:t>
            </a:r>
            <a:r>
              <a:rPr lang="en-US" altLang="ru-RU" sz="2000" dirty="0">
                <a:solidFill>
                  <a:srgbClr val="FF0000"/>
                </a:solidFill>
              </a:rPr>
              <a:t>mpetitor01 </a:t>
            </a:r>
            <a:r>
              <a:rPr lang="ru-RU" altLang="ru-RU" sz="2000" dirty="0">
                <a:solidFill>
                  <a:srgbClr val="FF0000"/>
                </a:solidFill>
              </a:rPr>
              <a:t>и пароль </a:t>
            </a:r>
            <a:r>
              <a:rPr lang="en-US" altLang="ru-RU" sz="2000" dirty="0">
                <a:solidFill>
                  <a:srgbClr val="FF0000"/>
                </a:solidFill>
              </a:rPr>
              <a:t>Prof2024Comp01 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1162050" lvl="2" indent="-358775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место 14: логин Со</a:t>
            </a:r>
            <a:r>
              <a:rPr lang="en-US" altLang="ru-RU" sz="2000" dirty="0">
                <a:solidFill>
                  <a:srgbClr val="FF0000"/>
                </a:solidFill>
              </a:rPr>
              <a:t>mpetitor1</a:t>
            </a:r>
            <a:r>
              <a:rPr lang="ru-RU" altLang="ru-RU" sz="2000" dirty="0">
                <a:solidFill>
                  <a:srgbClr val="FF0000"/>
                </a:solidFill>
              </a:rPr>
              <a:t>4 и пароль </a:t>
            </a:r>
            <a:r>
              <a:rPr lang="en-US" altLang="ru-RU" sz="2000" dirty="0">
                <a:solidFill>
                  <a:srgbClr val="FF0000"/>
                </a:solidFill>
              </a:rPr>
              <a:t>Prof2024Comp</a:t>
            </a:r>
            <a:r>
              <a:rPr lang="ru-RU" altLang="ru-RU" sz="2000" dirty="0">
                <a:solidFill>
                  <a:srgbClr val="FF0000"/>
                </a:solidFill>
              </a:rPr>
              <a:t>14</a:t>
            </a:r>
            <a:r>
              <a:rPr lang="en-US" altLang="ru-RU" sz="2000" dirty="0">
                <a:solidFill>
                  <a:srgbClr val="FF0000"/>
                </a:solidFill>
              </a:rPr>
              <a:t> 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358775" indent="-358775">
              <a:lnSpc>
                <a:spcPct val="80000"/>
              </a:lnSpc>
              <a:spcBef>
                <a:spcPts val="1200"/>
              </a:spcBef>
              <a:defRPr/>
            </a:pPr>
            <a:r>
              <a:rPr lang="ru-RU" altLang="ru-RU" sz="2000" dirty="0">
                <a:solidFill>
                  <a:srgbClr val="FF0000"/>
                </a:solidFill>
              </a:rPr>
              <a:t>Доступ к ИТС: </a:t>
            </a:r>
            <a:r>
              <a:rPr lang="ru-RU" sz="2000" dirty="0">
                <a:solidFill>
                  <a:srgbClr val="FF0000"/>
                </a:solidFill>
              </a:rPr>
              <a:t> л</a:t>
            </a:r>
            <a:r>
              <a:rPr lang="ru-RU" altLang="ru-RU" sz="2000" dirty="0">
                <a:solidFill>
                  <a:srgbClr val="FF0000"/>
                </a:solidFill>
              </a:rPr>
              <a:t>огин </a:t>
            </a:r>
            <a:r>
              <a:rPr lang="en-US" sz="2000" dirty="0">
                <a:solidFill>
                  <a:srgbClr val="FF0000"/>
                </a:solidFill>
              </a:rPr>
              <a:t>Participant</a:t>
            </a:r>
            <a:r>
              <a:rPr lang="ru-RU" sz="2000" dirty="0">
                <a:solidFill>
                  <a:srgbClr val="FF0000"/>
                </a:solidFill>
              </a:rPr>
              <a:t> и п</a:t>
            </a:r>
            <a:r>
              <a:rPr lang="ru-RU" altLang="ru-RU" sz="2000" dirty="0">
                <a:solidFill>
                  <a:srgbClr val="FF0000"/>
                </a:solidFill>
              </a:rPr>
              <a:t>ароль </a:t>
            </a:r>
            <a:r>
              <a:rPr lang="en-US" sz="2000" dirty="0">
                <a:solidFill>
                  <a:srgbClr val="FF0000"/>
                </a:solidFill>
              </a:rPr>
              <a:t>H9N-wLb-gJG-CGP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pic>
        <p:nvPicPr>
          <p:cNvPr id="69636" name="Рисунок 3">
            <a:extLst>
              <a:ext uri="{FF2B5EF4-FFF2-40B4-BE49-F238E27FC236}">
                <a16:creationId xmlns:a16="http://schemas.microsoft.com/office/drawing/2014/main" id="{EEC86668-A3EC-4843-8A34-CC976B72A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6"/>
            <a:ext cx="32385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0935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429" y="2159967"/>
            <a:ext cx="10675938" cy="1558925"/>
          </a:xfrm>
        </p:spPr>
        <p:txBody>
          <a:bodyPr/>
          <a:lstStyle/>
          <a:p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Жеребьевка рабочих мест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Проверка рабочих мест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3200" dirty="0"/>
            </a:b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01851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429" y="2592015"/>
            <a:ext cx="10675938" cy="1558925"/>
          </a:xfrm>
        </p:spPr>
        <p:txBody>
          <a:bodyPr/>
          <a:lstStyle/>
          <a:p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Параллельно с проверкой рабочих мест – можно провести обучение новых экспертов-наставников, внести изменения в задание, согласовать группы оценки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3200" dirty="0"/>
            </a:b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04109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429" y="2159967"/>
            <a:ext cx="10675938" cy="1558925"/>
          </a:xfrm>
        </p:spPr>
        <p:txBody>
          <a:bodyPr/>
          <a:lstStyle/>
          <a:p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конкурсного задания и критериев оценки   </a:t>
            </a: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25546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id="{3E4C8F78-B036-49B3-999F-D5E732F5300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925" y="1966914"/>
            <a:ext cx="10675938" cy="697110"/>
          </a:xfrm>
        </p:spPr>
        <p:txBody>
          <a:bodyPr/>
          <a:lstStyle/>
          <a:p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главного эксперта</a:t>
            </a:r>
            <a:endParaRPr lang="ru-RU" altLang="ru-RU" dirty="0"/>
          </a:p>
        </p:txBody>
      </p:sp>
      <p:pic>
        <p:nvPicPr>
          <p:cNvPr id="44035" name="Рисунок 1">
            <a:extLst>
              <a:ext uri="{FF2B5EF4-FFF2-40B4-BE49-F238E27FC236}">
                <a16:creationId xmlns:a16="http://schemas.microsoft.com/office/drawing/2014/main" id="{F6128024-8276-42CE-8132-93EC6832A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1">
            <a:extLst>
              <a:ext uri="{FF2B5EF4-FFF2-40B4-BE49-F238E27FC236}">
                <a16:creationId xmlns:a16="http://schemas.microsoft.com/office/drawing/2014/main" id="{57D539F9-FB8C-44A5-B262-1FFCFB0D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B89329E0-EACC-4170-A6CC-B0E2F4C90658}"/>
              </a:ext>
            </a:extLst>
          </p:cNvPr>
          <p:cNvSpPr txBox="1">
            <a:spLocks/>
          </p:cNvSpPr>
          <p:nvPr/>
        </p:nvSpPr>
        <p:spPr>
          <a:xfrm>
            <a:off x="271463" y="3456111"/>
            <a:ext cx="10934700" cy="114446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площадки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Контроль соблюдения правил чемпионата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429" y="2159967"/>
            <a:ext cx="10675938" cy="1558925"/>
          </a:xfrm>
        </p:spPr>
        <p:txBody>
          <a:bodyPr/>
          <a:lstStyle/>
          <a:p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Поздравляем со стартом компетенции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3200" dirty="0"/>
            </a:b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7926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>
            <a:extLst>
              <a:ext uri="{FF2B5EF4-FFF2-40B4-BE49-F238E27FC236}">
                <a16:creationId xmlns:a16="http://schemas.microsoft.com/office/drawing/2014/main" id="{612A32BA-4F7C-44F5-A2F1-D3FBB7CBE3A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392613" y="239713"/>
            <a:ext cx="6840537" cy="1558925"/>
          </a:xfrm>
        </p:spPr>
        <p:txBody>
          <a:bodyPr/>
          <a:lstStyle/>
          <a:p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на третий день чемпионата</a:t>
            </a:r>
            <a:endParaRPr lang="ru-RU" altLang="ru-RU" dirty="0"/>
          </a:p>
        </p:txBody>
      </p:sp>
      <p:pic>
        <p:nvPicPr>
          <p:cNvPr id="49155" name="Рисунок 1">
            <a:extLst>
              <a:ext uri="{FF2B5EF4-FFF2-40B4-BE49-F238E27FC236}">
                <a16:creationId xmlns:a16="http://schemas.microsoft.com/office/drawing/2014/main" id="{0732F992-93B9-42FA-95A8-AFE564925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Рисунок 1">
            <a:extLst>
              <a:ext uri="{FF2B5EF4-FFF2-40B4-BE49-F238E27FC236}">
                <a16:creationId xmlns:a16="http://schemas.microsoft.com/office/drawing/2014/main" id="{87BCA4C4-3AEB-40AA-B6A1-6B689B4D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08635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Объект 2">
            <a:extLst>
              <a:ext uri="{FF2B5EF4-FFF2-40B4-BE49-F238E27FC236}">
                <a16:creationId xmlns:a16="http://schemas.microsoft.com/office/drawing/2014/main" id="{42EDE65E-497F-4870-A825-8DB5442CB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074" y="1914327"/>
            <a:ext cx="5353555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Поблагодарить друг друга в команде 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Общая фотография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Обсуждение чемпионата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Пожелания и рекомендации фирме 1С – отправить на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pram@1c.ru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качестве подарков фирма 1С высылает на каждый чемпионат подарки – фирменную худи 1С и сувениры </a:t>
            </a:r>
          </a:p>
          <a:p>
            <a:pPr>
              <a:spcBef>
                <a:spcPts val="600"/>
              </a:spcBef>
            </a:pP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2000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3452CCE-72B0-42DE-974B-6AA4237639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507992"/>
              </p:ext>
            </p:extLst>
          </p:nvPr>
        </p:nvGraphicFramePr>
        <p:xfrm>
          <a:off x="8392" y="1914327"/>
          <a:ext cx="5553454" cy="370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Точечный рисунок" r:id="rId6" imgW="7156440" imgH="4768920" progId="Paint.Picture">
                  <p:embed/>
                </p:oleObj>
              </mc:Choice>
              <mc:Fallback>
                <p:oleObj name="Точечный рисунок" r:id="rId6" imgW="7156440" imgH="4768920" progId="Paint.Picture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B2F14F84-79EA-4DD5-8C36-DE6F17B27C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92" y="1914327"/>
                        <a:ext cx="5553454" cy="3700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7857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925" y="1966914"/>
            <a:ext cx="10675938" cy="1558926"/>
          </a:xfrm>
        </p:spPr>
        <p:txBody>
          <a:bodyPr/>
          <a:lstStyle/>
          <a:p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технического администратора площадки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3200" dirty="0"/>
            </a:b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B1A3D85C-4DD1-419A-B735-B9AE70EFC635}"/>
              </a:ext>
            </a:extLst>
          </p:cNvPr>
          <p:cNvSpPr txBox="1">
            <a:spLocks/>
          </p:cNvSpPr>
          <p:nvPr/>
        </p:nvSpPr>
        <p:spPr>
          <a:xfrm>
            <a:off x="271463" y="3456111"/>
            <a:ext cx="10934700" cy="114446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Инструктаж по технике безопасности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вопросы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CA3A686-BC89-407F-A9F7-6F050BD719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8429" y="2159967"/>
            <a:ext cx="10675938" cy="1558925"/>
          </a:xfrm>
        </p:spPr>
        <p:txBody>
          <a:bodyPr/>
          <a:lstStyle/>
          <a:p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экспертов 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участников 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работодателей 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3200" dirty="0"/>
            </a:br>
            <a:endParaRPr lang="ru-RU" altLang="ru-RU" dirty="0"/>
          </a:p>
        </p:txBody>
      </p:sp>
      <p:pic>
        <p:nvPicPr>
          <p:cNvPr id="45059" name="Рисунок 1">
            <a:extLst>
              <a:ext uri="{FF2B5EF4-FFF2-40B4-BE49-F238E27FC236}">
                <a16:creationId xmlns:a16="http://schemas.microsoft.com/office/drawing/2014/main" id="{DFE30501-8C74-4E95-9B5A-07441FA2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1">
            <a:extLst>
              <a:ext uri="{FF2B5EF4-FFF2-40B4-BE49-F238E27FC236}">
                <a16:creationId xmlns:a16="http://schemas.microsoft.com/office/drawing/2014/main" id="{FE5E2CC1-AEC5-403E-87A7-9BD9E79F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775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93" name="Диаграмма 25">
            <a:extLst>
              <a:ext uri="{FF2B5EF4-FFF2-40B4-BE49-F238E27FC236}">
                <a16:creationId xmlns:a16="http://schemas.microsoft.com/office/drawing/2014/main" id="{F180D9D9-21B4-4676-BB6B-0F152DE02CA0}"/>
              </a:ext>
            </a:extLst>
          </p:cNvPr>
          <p:cNvGraphicFramePr>
            <a:graphicFrameLocks/>
          </p:cNvGraphicFramePr>
          <p:nvPr/>
        </p:nvGraphicFramePr>
        <p:xfrm>
          <a:off x="-1268413" y="1716088"/>
          <a:ext cx="12039601" cy="468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8" name="Chart" r:id="rId3" imgW="9118748" imgH="3638704" progId="Excel.Chart.8">
                  <p:embed/>
                </p:oleObj>
              </mc:Choice>
              <mc:Fallback>
                <p:oleObj name="Chart" r:id="rId3" imgW="9118748" imgH="3638704" progId="Excel.Chart.8">
                  <p:embed/>
                  <p:pic>
                    <p:nvPicPr>
                      <p:cNvPr id="0" name="Диаграмма 2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68413" y="1716088"/>
                        <a:ext cx="12039601" cy="468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2" name="Заголовок 1">
            <a:extLst>
              <a:ext uri="{FF2B5EF4-FFF2-40B4-BE49-F238E27FC236}">
                <a16:creationId xmlns:a16="http://schemas.microsoft.com/office/drawing/2014/main" id="{A284E1D8-C4B6-4F89-BDA5-8AED01819D4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392613" y="96838"/>
            <a:ext cx="6624637" cy="1273175"/>
          </a:xfrm>
        </p:spPr>
        <p:txBody>
          <a:bodyPr/>
          <a:lstStyle/>
          <a:p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Источник компетенции – </a:t>
            </a:r>
            <a:b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реальный запрос рынка труда</a:t>
            </a:r>
            <a:endParaRPr lang="ru-RU" altLang="ru-RU" dirty="0"/>
          </a:p>
        </p:txBody>
      </p:sp>
      <p:pic>
        <p:nvPicPr>
          <p:cNvPr id="46083" name="Рисунок 1">
            <a:extLst>
              <a:ext uri="{FF2B5EF4-FFF2-40B4-BE49-F238E27FC236}">
                <a16:creationId xmlns:a16="http://schemas.microsoft.com/office/drawing/2014/main" id="{85065ED8-EC1B-4CB3-B614-16722FD6F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2337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Рисунок 1">
            <a:extLst>
              <a:ext uri="{FF2B5EF4-FFF2-40B4-BE49-F238E27FC236}">
                <a16:creationId xmlns:a16="http://schemas.microsoft.com/office/drawing/2014/main" id="{2E59186D-033F-45A5-9ABA-0D9721FA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1">
            <a:extLst>
              <a:ext uri="{FF2B5EF4-FFF2-40B4-BE49-F238E27FC236}">
                <a16:creationId xmlns:a16="http://schemas.microsoft.com/office/drawing/2014/main" id="{4158430D-972E-40C9-AC6A-131C293F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2852555"/>
            <a:ext cx="4489450" cy="82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44" tIns="40821" rIns="81644" bIns="40821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2575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1413" indent="-227013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8988" indent="-230188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61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33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305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77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вакансий для программистов </a:t>
            </a:r>
            <a:b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языкам программирования (отбор по названиям вакансий) </a:t>
            </a:r>
          </a:p>
        </p:txBody>
      </p:sp>
      <p:sp>
        <p:nvSpPr>
          <p:cNvPr id="46088" name="Text Box 15">
            <a:extLst>
              <a:ext uri="{FF2B5EF4-FFF2-40B4-BE49-F238E27FC236}">
                <a16:creationId xmlns:a16="http://schemas.microsoft.com/office/drawing/2014/main" id="{D844F639-471F-4AEF-8878-90E2BE97F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4679950"/>
            <a:ext cx="2381250" cy="2873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50" tIns="44226" rIns="85050" bIns="44226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3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07.05.2021</a:t>
            </a:r>
          </a:p>
        </p:txBody>
      </p:sp>
      <p:sp>
        <p:nvSpPr>
          <p:cNvPr id="46089" name="Text Box 15">
            <a:extLst>
              <a:ext uri="{FF2B5EF4-FFF2-40B4-BE49-F238E27FC236}">
                <a16:creationId xmlns:a16="http://schemas.microsoft.com/office/drawing/2014/main" id="{FB51AD46-A034-4BF6-8E70-6AFCD8D13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5059363"/>
            <a:ext cx="2381250" cy="2873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50" tIns="44226" rIns="85050" bIns="44226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altLang="ru-RU" sz="1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ru-RU" altLang="ru-RU" sz="1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.10.202</a:t>
            </a:r>
            <a:r>
              <a:rPr lang="en-US" altLang="ru-RU" sz="1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3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0" name="AutoShape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E66E41A-C2D9-4D14-AB05-066F30286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4630738"/>
            <a:ext cx="242888" cy="369887"/>
          </a:xfrm>
          <a:prstGeom prst="actionButtonBlank">
            <a:avLst/>
          </a:prstGeom>
          <a:solidFill>
            <a:srgbClr val="002060"/>
          </a:solidFill>
          <a:ln>
            <a:noFill/>
          </a:ln>
          <a:effectLst>
            <a:prstShdw prst="shdw17" dist="17961" dir="2700000">
              <a:srgbClr val="00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1" tIns="43205" rIns="86411" bIns="43205"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46091" name="AutoShape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0FE4B26-348F-4F1C-9268-393DA08AC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5040313"/>
            <a:ext cx="242888" cy="369887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1" tIns="43205" rIns="86411" bIns="43205" anchor="ctr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46092" name="Rectangle 36">
            <a:extLst>
              <a:ext uri="{FF2B5EF4-FFF2-40B4-BE49-F238E27FC236}">
                <a16:creationId xmlns:a16="http://schemas.microsoft.com/office/drawing/2014/main" id="{43EBAC4D-1519-4514-8E57-A76C863E7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775" y="3816350"/>
            <a:ext cx="332581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358" tIns="41785" rIns="80358" bIns="41785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2575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1413" indent="-227013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8988" indent="-230188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61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33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305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7788" indent="-230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По данным базы вакансий </a:t>
            </a:r>
            <a:r>
              <a:rPr lang="en-US" altLang="ru-RU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hh.ru</a:t>
            </a:r>
            <a:r>
              <a:rPr lang="ru-RU" altLang="ru-RU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на даты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</a:t>
            </a:r>
            <a:r>
              <a:rPr lang="en-US" altLang="ru-RU" sz="14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ru-RU" altLang="ru-RU" sz="140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.2021 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altLang="ru-RU"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ru-RU" altLang="ru-RU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.10.202</a:t>
            </a:r>
            <a:r>
              <a:rPr lang="en-US" altLang="ru-RU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:a16="http://schemas.microsoft.com/office/drawing/2014/main" id="{F705B4BC-DF93-4F6C-B984-9FD7F2E7829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464893" y="188316"/>
            <a:ext cx="6624637" cy="1467447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Новые рабочие места 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для программистов 1С создаются за счет ежегодного увеличения количества  пользователей 1С:Предприятии</a:t>
            </a:r>
            <a:endParaRPr lang="ru-RU" altLang="ru-RU" sz="2800" dirty="0"/>
          </a:p>
        </p:txBody>
      </p:sp>
      <p:pic>
        <p:nvPicPr>
          <p:cNvPr id="47107" name="Рисунок 1">
            <a:extLst>
              <a:ext uri="{FF2B5EF4-FFF2-40B4-BE49-F238E27FC236}">
                <a16:creationId xmlns:a16="http://schemas.microsoft.com/office/drawing/2014/main" id="{B83AB3B2-744E-482C-893A-BBC7ABE9C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Рисунок 1">
            <a:extLst>
              <a:ext uri="{FF2B5EF4-FFF2-40B4-BE49-F238E27FC236}">
                <a16:creationId xmlns:a16="http://schemas.microsoft.com/office/drawing/2014/main" id="{86A62CBA-E26A-4DAF-BFC7-2178876EE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15620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Прямоугольник 1">
            <a:extLst>
              <a:ext uri="{FF2B5EF4-FFF2-40B4-BE49-F238E27FC236}">
                <a16:creationId xmlns:a16="http://schemas.microsoft.com/office/drawing/2014/main" id="{DF6F884A-BE82-40F3-B35D-042E21FCE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813" y="3721100"/>
            <a:ext cx="811212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Tx/>
              <a:buBlip>
                <a:blip r:embed="rId4"/>
              </a:buBlip>
            </a:pPr>
            <a:endParaRPr lang="ru-RU" altLang="ru-RU" sz="2100">
              <a:latin typeface="Arial" panose="020B0604020202020204" pitchFamily="34" charset="0"/>
            </a:endParaRPr>
          </a:p>
        </p:txBody>
      </p:sp>
      <p:cxnSp>
        <p:nvCxnSpPr>
          <p:cNvPr id="47111" name="Прямая соединительная линия 17">
            <a:extLst>
              <a:ext uri="{FF2B5EF4-FFF2-40B4-BE49-F238E27FC236}">
                <a16:creationId xmlns:a16="http://schemas.microsoft.com/office/drawing/2014/main" id="{8C220EB7-F52B-449D-BBF3-73E4D5C79E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8925" y="3527425"/>
            <a:ext cx="147638" cy="0"/>
          </a:xfrm>
          <a:prstGeom prst="line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7112" name="Рисунок 3">
            <a:extLst>
              <a:ext uri="{FF2B5EF4-FFF2-40B4-BE49-F238E27FC236}">
                <a16:creationId xmlns:a16="http://schemas.microsoft.com/office/drawing/2014/main" id="{D705320D-B1D1-439E-95EE-B094B13C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024680"/>
            <a:ext cx="8664481" cy="435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144F1B1-45B4-422D-88C8-01606A79D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541" y="2024680"/>
            <a:ext cx="8664481" cy="3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5" tIns="45669" rIns="91335" bIns="4566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проданных лицензий 1С по годам</a:t>
            </a:r>
            <a:endParaRPr lang="ru-RU" altLang="ru-RU" sz="28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>
            <a:extLst>
              <a:ext uri="{FF2B5EF4-FFF2-40B4-BE49-F238E27FC236}">
                <a16:creationId xmlns:a16="http://schemas.microsoft.com/office/drawing/2014/main" id="{2A76EBEF-4731-4F24-92AB-1C82A474D71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392613" y="239713"/>
            <a:ext cx="6840537" cy="1273175"/>
          </a:xfrm>
        </p:spPr>
        <p:txBody>
          <a:bodyPr/>
          <a:lstStyle/>
          <a:p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новых рабочих мест происходит не с «нуля», а на основе типовых тиражных решений 1С</a:t>
            </a:r>
            <a:endParaRPr lang="ru-RU" altLang="ru-RU" dirty="0"/>
          </a:p>
        </p:txBody>
      </p:sp>
      <p:pic>
        <p:nvPicPr>
          <p:cNvPr id="48131" name="Рисунок 1">
            <a:extLst>
              <a:ext uri="{FF2B5EF4-FFF2-40B4-BE49-F238E27FC236}">
                <a16:creationId xmlns:a16="http://schemas.microsoft.com/office/drawing/2014/main" id="{A0082F3C-12D3-46C4-96C7-5586DE52F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Рисунок 1">
            <a:extLst>
              <a:ext uri="{FF2B5EF4-FFF2-40B4-BE49-F238E27FC236}">
                <a16:creationId xmlns:a16="http://schemas.microsoft.com/office/drawing/2014/main" id="{23A01ADA-0C46-40E0-A051-40F01F56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08635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7">
            <a:extLst>
              <a:ext uri="{FF2B5EF4-FFF2-40B4-BE49-F238E27FC236}">
                <a16:creationId xmlns:a16="http://schemas.microsoft.com/office/drawing/2014/main" id="{4FC131E1-027F-4C2F-B177-C06E9DF7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827213"/>
            <a:ext cx="20955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Прямоугольник 1">
            <a:extLst>
              <a:ext uri="{FF2B5EF4-FFF2-40B4-BE49-F238E27FC236}">
                <a16:creationId xmlns:a16="http://schemas.microsoft.com/office/drawing/2014/main" id="{6B59E4E5-C27E-46A8-A514-AC4050808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8" y="3786188"/>
            <a:ext cx="811212" cy="3692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Tx/>
              <a:buBlip>
                <a:blip r:embed="rId5"/>
              </a:buBlip>
            </a:pPr>
            <a:endParaRPr lang="ru-RU" altLang="ru-RU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135" name="Прямая соединительная линия 17">
            <a:extLst>
              <a:ext uri="{FF2B5EF4-FFF2-40B4-BE49-F238E27FC236}">
                <a16:creationId xmlns:a16="http://schemas.microsoft.com/office/drawing/2014/main" id="{9FF17C57-6435-4167-9987-4205534DC6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8925" y="3527425"/>
            <a:ext cx="147638" cy="0"/>
          </a:xfrm>
          <a:prstGeom prst="line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8136" name="AutoShape 16">
            <a:extLst>
              <a:ext uri="{FF2B5EF4-FFF2-40B4-BE49-F238E27FC236}">
                <a16:creationId xmlns:a16="http://schemas.microsoft.com/office/drawing/2014/main" id="{94767D74-93EE-4F1D-A679-67F78692A02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77800" y="3090863"/>
            <a:ext cx="2662238" cy="296862"/>
          </a:xfrm>
          <a:prstGeom prst="roundRect">
            <a:avLst>
              <a:gd name="adj" fmla="val 16667"/>
            </a:avLst>
          </a:prstGeom>
          <a:solidFill>
            <a:srgbClr val="CCECFF">
              <a:alpha val="74901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marL="379413" indent="-379413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en-US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</a:t>
            </a: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endParaRPr lang="ru-RU" altLang="ru-RU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AutoShape 18">
            <a:extLst>
              <a:ext uri="{FF2B5EF4-FFF2-40B4-BE49-F238E27FC236}">
                <a16:creationId xmlns:a16="http://schemas.microsoft.com/office/drawing/2014/main" id="{FC43613A-880B-4E6F-94C3-092AA1DF39F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56481" y="3091657"/>
            <a:ext cx="2663825" cy="296862"/>
          </a:xfrm>
          <a:prstGeom prst="roundRect">
            <a:avLst>
              <a:gd name="adj" fmla="val 16667"/>
            </a:avLst>
          </a:prstGeom>
          <a:solidFill>
            <a:srgbClr val="CCECFF">
              <a:alpha val="74901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marL="379413" indent="-379413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Документооборот</a:t>
            </a:r>
          </a:p>
        </p:txBody>
      </p:sp>
      <p:sp>
        <p:nvSpPr>
          <p:cNvPr id="48138" name="AutoShape 19">
            <a:extLst>
              <a:ext uri="{FF2B5EF4-FFF2-40B4-BE49-F238E27FC236}">
                <a16:creationId xmlns:a16="http://schemas.microsoft.com/office/drawing/2014/main" id="{DC9426DC-C999-4E28-B1CA-9488AA4F4A1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15157" y="3072606"/>
            <a:ext cx="2679700" cy="296863"/>
          </a:xfrm>
          <a:prstGeom prst="roundRect">
            <a:avLst>
              <a:gd name="adj" fmla="val 16667"/>
            </a:avLst>
          </a:prstGeom>
          <a:solidFill>
            <a:srgbClr val="CCECFF">
              <a:alpha val="74901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холдингом</a:t>
            </a:r>
          </a:p>
        </p:txBody>
      </p:sp>
      <p:sp>
        <p:nvSpPr>
          <p:cNvPr id="48139" name="AutoShape 20">
            <a:extLst>
              <a:ext uri="{FF2B5EF4-FFF2-40B4-BE49-F238E27FC236}">
                <a16:creationId xmlns:a16="http://schemas.microsoft.com/office/drawing/2014/main" id="{88E26B1B-B89B-4905-ACB4-FFD219C161E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496219" y="3091656"/>
            <a:ext cx="2663825" cy="296863"/>
          </a:xfrm>
          <a:prstGeom prst="roundRect">
            <a:avLst>
              <a:gd name="adj" fmla="val 16667"/>
            </a:avLst>
          </a:prstGeom>
          <a:solidFill>
            <a:srgbClr val="CCECFF">
              <a:alpha val="74901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торговлей</a:t>
            </a:r>
          </a:p>
        </p:txBody>
      </p:sp>
      <p:sp>
        <p:nvSpPr>
          <p:cNvPr id="48140" name="AutoShape 21">
            <a:extLst>
              <a:ext uri="{FF2B5EF4-FFF2-40B4-BE49-F238E27FC236}">
                <a16:creationId xmlns:a16="http://schemas.microsoft.com/office/drawing/2014/main" id="{385437B4-B516-40B3-BF9A-857010754B5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27238" y="3003132"/>
            <a:ext cx="2655888" cy="465972"/>
          </a:xfrm>
          <a:prstGeom prst="roundRect">
            <a:avLst>
              <a:gd name="adj" fmla="val 16667"/>
            </a:avLst>
          </a:prstGeom>
          <a:solidFill>
            <a:srgbClr val="CCECFF">
              <a:alpha val="74901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нашей фирмой </a:t>
            </a:r>
          </a:p>
        </p:txBody>
      </p:sp>
      <p:sp>
        <p:nvSpPr>
          <p:cNvPr id="48141" name="AutoShape 22">
            <a:extLst>
              <a:ext uri="{FF2B5EF4-FFF2-40B4-BE49-F238E27FC236}">
                <a16:creationId xmlns:a16="http://schemas.microsoft.com/office/drawing/2014/main" id="{90B70A51-AF81-48ED-B42B-7AFCDD3D71C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520950" y="3090863"/>
            <a:ext cx="2662238" cy="296862"/>
          </a:xfrm>
          <a:prstGeom prst="roundRect">
            <a:avLst>
              <a:gd name="adj" fmla="val 16667"/>
            </a:avLst>
          </a:prstGeom>
          <a:solidFill>
            <a:srgbClr val="CCECFF">
              <a:alpha val="74901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marL="379413" indent="-379413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  <a:buSzPct val="120000"/>
            </a:pP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Бухгалтерия</a:t>
            </a:r>
          </a:p>
        </p:txBody>
      </p:sp>
      <p:sp>
        <p:nvSpPr>
          <p:cNvPr id="48142" name="AutoShape 23">
            <a:extLst>
              <a:ext uri="{FF2B5EF4-FFF2-40B4-BE49-F238E27FC236}">
                <a16:creationId xmlns:a16="http://schemas.microsoft.com/office/drawing/2014/main" id="{008049C9-2AA8-44D6-AA81-238E545129F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94869" y="2858294"/>
            <a:ext cx="2620963" cy="733425"/>
          </a:xfrm>
          <a:prstGeom prst="roundRect">
            <a:avLst>
              <a:gd name="adj" fmla="val 16667"/>
            </a:avLst>
          </a:prstGeom>
          <a:solidFill>
            <a:srgbClr val="CCECFF">
              <a:alpha val="74901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  <a:buSzPct val="120000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разных разработчиков и пользователей</a:t>
            </a:r>
          </a:p>
        </p:txBody>
      </p:sp>
      <p:sp>
        <p:nvSpPr>
          <p:cNvPr id="48143" name="AutoShape 26">
            <a:extLst>
              <a:ext uri="{FF2B5EF4-FFF2-40B4-BE49-F238E27FC236}">
                <a16:creationId xmlns:a16="http://schemas.microsoft.com/office/drawing/2014/main" id="{82EA7475-DD48-4CBD-ABE8-05AFB6606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843" y="5095338"/>
            <a:ext cx="1916113" cy="812800"/>
          </a:xfrm>
          <a:prstGeom prst="roundRect">
            <a:avLst>
              <a:gd name="adj" fmla="val 16667"/>
            </a:avLst>
          </a:prstGeom>
          <a:solidFill>
            <a:srgbClr val="FFFF99">
              <a:alpha val="74901"/>
            </a:srgbClr>
          </a:solidFill>
          <a:ln w="28575" algn="ctr">
            <a:solidFill>
              <a:srgbClr val="99330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Средство разработки</a:t>
            </a:r>
            <a:b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4" name="Text Box 28">
            <a:extLst>
              <a:ext uri="{FF2B5EF4-FFF2-40B4-BE49-F238E27FC236}">
                <a16:creationId xmlns:a16="http://schemas.microsoft.com/office/drawing/2014/main" id="{B02CBBFA-E1F0-48C5-AF5C-10D94134975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351" y="5328201"/>
            <a:ext cx="1624012" cy="30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05" tIns="46749" rIns="89905" bIns="46749">
            <a:spAutoFit/>
          </a:bodyPr>
          <a:lstStyle>
            <a:lvl1pPr marL="379413" indent="-379413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</a:p>
        </p:txBody>
      </p:sp>
      <p:sp>
        <p:nvSpPr>
          <p:cNvPr id="48145" name="Text Box 30">
            <a:extLst>
              <a:ext uri="{FF2B5EF4-FFF2-40B4-BE49-F238E27FC236}">
                <a16:creationId xmlns:a16="http://schemas.microsoft.com/office/drawing/2014/main" id="{74593150-4CBB-44E5-8B1E-C1EEC7006F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6193" y="3420884"/>
            <a:ext cx="1798638" cy="30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05" tIns="46749" rIns="89905" bIns="46749">
            <a:spAutoFit/>
          </a:bodyPr>
          <a:lstStyle>
            <a:lvl1pPr marL="379413" indent="-379413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</a:p>
        </p:txBody>
      </p:sp>
      <p:sp>
        <p:nvSpPr>
          <p:cNvPr id="48146" name="AutoShape 31">
            <a:extLst>
              <a:ext uri="{FF2B5EF4-FFF2-40B4-BE49-F238E27FC236}">
                <a16:creationId xmlns:a16="http://schemas.microsoft.com/office/drawing/2014/main" id="{936B31B8-F14C-48E8-993D-920364CE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5105400"/>
            <a:ext cx="1657350" cy="812800"/>
          </a:xfrm>
          <a:prstGeom prst="roundRect">
            <a:avLst>
              <a:gd name="adj" fmla="val 16667"/>
            </a:avLst>
          </a:prstGeom>
          <a:solidFill>
            <a:srgbClr val="FFFF99">
              <a:alpha val="74901"/>
            </a:srgbClr>
          </a:solidFill>
          <a:ln w="28575" algn="ctr">
            <a:solidFill>
              <a:srgbClr val="993300"/>
            </a:solidFill>
            <a:round/>
            <a:headEnd/>
            <a:tailEnd/>
          </a:ln>
        </p:spPr>
        <p:txBody>
          <a:bodyPr lIns="89905" tIns="46749" rIns="89905" bIns="46749" anchor="ctr">
            <a:spAutoFit/>
          </a:bodyPr>
          <a:lstStyle>
            <a:lvl1pPr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  <a:buSzPct val="120000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 исполнения </a:t>
            </a:r>
            <a:b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</p:txBody>
      </p:sp>
      <p:sp>
        <p:nvSpPr>
          <p:cNvPr id="22" name="Text Box 41">
            <a:extLst>
              <a:ext uri="{FF2B5EF4-FFF2-40B4-BE49-F238E27FC236}">
                <a16:creationId xmlns:a16="http://schemas.microsoft.com/office/drawing/2014/main" id="{03A4EAE2-B5CF-457F-BAEB-03A1A3BCDB3E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976688" y="4221163"/>
            <a:ext cx="331787" cy="30981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</p:spPr>
        <p:txBody>
          <a:bodyPr lIns="89986" tIns="46793" rIns="89986" bIns="46793"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defTabSz="914216">
              <a:defRPr/>
            </a:pPr>
            <a:r>
              <a:rPr lang="ru-RU" altLang="ru-RU" sz="1399">
                <a:solidFill>
                  <a:srgbClr val="000000"/>
                </a:solidFill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8149" name="Text Box 26">
            <a:extLst>
              <a:ext uri="{FF2B5EF4-FFF2-40B4-BE49-F238E27FC236}">
                <a16:creationId xmlns:a16="http://schemas.microsoft.com/office/drawing/2014/main" id="{E2513F15-BC47-42C2-86F3-D5278889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5400675"/>
            <a:ext cx="181794" cy="417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86" tIns="46793" rIns="89986" bIns="46793">
            <a:spAutoFit/>
          </a:bodyPr>
          <a:lstStyle>
            <a:lvl1pPr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1pPr>
            <a:lvl2pPr marL="742950" indent="-28575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2pPr>
            <a:lvl3pPr marL="11430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3pPr>
            <a:lvl4pPr marL="16002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4pPr>
            <a:lvl5pPr marL="2057400" indent="-228600" defTabSz="912813"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600"/>
                </a:solidFill>
                <a:latin typeface="Futura PT Demi" panose="020B0702020204020303" pitchFamily="34" charset="0"/>
              </a:defRPr>
            </a:lvl9pPr>
          </a:lstStyle>
          <a:p>
            <a:endParaRPr lang="ru-RU" altLang="ru-RU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50" name="Объект 2">
            <a:extLst>
              <a:ext uri="{FF2B5EF4-FFF2-40B4-BE49-F238E27FC236}">
                <a16:creationId xmlns:a16="http://schemas.microsoft.com/office/drawing/2014/main" id="{AD5B02EC-F25B-42CC-B281-78A96F42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006" y="1850702"/>
            <a:ext cx="5473000" cy="429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Специалисты изучают реальные бизнес-процессы в организациях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Оценивают, какое типовое решение наилучшим образом подходит и внедряют его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Для тех задач, которые не покрываются типовой функциональностью, разрабатываются новые программные модули 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 изменениях в бизнесе – такие информационные системы можно быстро модифицировать к новым условиям за счет платформенного подхода </a:t>
            </a:r>
            <a:endParaRPr lang="ru-RU" alt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342076A-BBD2-4A39-8C0F-A8B33391FA86}"/>
              </a:ext>
            </a:extLst>
          </p:cNvPr>
          <p:cNvSpPr/>
          <p:nvPr/>
        </p:nvSpPr>
        <p:spPr bwMode="auto">
          <a:xfrm>
            <a:off x="1296541" y="4896271"/>
            <a:ext cx="4153940" cy="1215606"/>
          </a:xfrm>
          <a:prstGeom prst="round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5"/>
              </a:buBlip>
              <a:tabLst/>
            </a:pPr>
            <a:endParaRPr kumimoji="0" lang="ru-RU" sz="2100" b="0" i="0" u="none" strike="noStrike" cap="none" normalizeH="0" baseline="0">
              <a:ln>
                <a:noFill/>
              </a:ln>
              <a:solidFill>
                <a:srgbClr val="0066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>
            <a:extLst>
              <a:ext uri="{FF2B5EF4-FFF2-40B4-BE49-F238E27FC236}">
                <a16:creationId xmlns:a16="http://schemas.microsoft.com/office/drawing/2014/main" id="{612A32BA-4F7C-44F5-A2F1-D3FBB7CBE3A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392613" y="239713"/>
            <a:ext cx="6840537" cy="1558925"/>
          </a:xfrm>
        </p:spPr>
        <p:txBody>
          <a:bodyPr/>
          <a:lstStyle/>
          <a:p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Новый стандарт компетенции – модификация «1С:Управление нашей фирмой» и интеграция </a:t>
            </a:r>
            <a:b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внешними сервисами</a:t>
            </a:r>
            <a:endParaRPr lang="ru-RU" altLang="ru-RU" dirty="0"/>
          </a:p>
        </p:txBody>
      </p:sp>
      <p:pic>
        <p:nvPicPr>
          <p:cNvPr id="49155" name="Рисунок 1">
            <a:extLst>
              <a:ext uri="{FF2B5EF4-FFF2-40B4-BE49-F238E27FC236}">
                <a16:creationId xmlns:a16="http://schemas.microsoft.com/office/drawing/2014/main" id="{0732F992-93B9-42FA-95A8-AFE564925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6838"/>
            <a:ext cx="3894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Рисунок 1">
            <a:extLst>
              <a:ext uri="{FF2B5EF4-FFF2-40B4-BE49-F238E27FC236}">
                <a16:creationId xmlns:a16="http://schemas.microsoft.com/office/drawing/2014/main" id="{87BCA4C4-3AEB-40AA-B6A1-6B689B4D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08635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Объект 2">
            <a:extLst>
              <a:ext uri="{FF2B5EF4-FFF2-40B4-BE49-F238E27FC236}">
                <a16:creationId xmlns:a16="http://schemas.microsoft.com/office/drawing/2014/main" id="{42EDE65E-497F-4870-A825-8DB5442CB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2389188"/>
            <a:ext cx="6045200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1С:УНФ - самая популярная программа для комплексной автоматизации малого и среднего бизнес (мини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ERP) 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Все о программе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https://v8.1c.ru/small.biz/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Для подготовки преподавателей есть бесплатная программа изучения 1С:УНФ в программе «Легкий старт с 1С» (обращайтесь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pram@1c.ru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Задание компетенции разрабатывается на основе реальной бизнес-практики </a:t>
            </a:r>
          </a:p>
          <a:p>
            <a:endParaRPr lang="ru-RU" altLang="ru-RU" sz="2000" dirty="0"/>
          </a:p>
        </p:txBody>
      </p:sp>
      <p:pic>
        <p:nvPicPr>
          <p:cNvPr id="49158" name="Рисунок 5">
            <a:extLst>
              <a:ext uri="{FF2B5EF4-FFF2-40B4-BE49-F238E27FC236}">
                <a16:creationId xmlns:a16="http://schemas.microsoft.com/office/drawing/2014/main" id="{D947DA3F-F117-44F8-9066-46FDFF507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828800"/>
            <a:ext cx="4462463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34F1AF-4F54-49F3-A4C5-D4F2E8C37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42" y="3933627"/>
            <a:ext cx="3586163" cy="2689622"/>
          </a:xfrm>
          <a:prstGeom prst="rect">
            <a:avLst/>
          </a:prstGeom>
        </p:spPr>
      </p:pic>
      <p:sp>
        <p:nvSpPr>
          <p:cNvPr id="50178" name="Заголовок 1">
            <a:extLst>
              <a:ext uri="{FF2B5EF4-FFF2-40B4-BE49-F238E27FC236}">
                <a16:creationId xmlns:a16="http://schemas.microsoft.com/office/drawing/2014/main" id="{5EA2A789-144C-4FFA-9741-7CC4BA8DDF1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944938" y="239713"/>
            <a:ext cx="6840537" cy="1558925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финале 2024 года студенты из России и других стран продемонстрировали, что такие задачи можно выполнять с очень высоким результатом </a:t>
            </a:r>
            <a:endParaRPr lang="ru-RU" altLang="ru-RU" sz="2800" dirty="0"/>
          </a:p>
        </p:txBody>
      </p:sp>
      <p:pic>
        <p:nvPicPr>
          <p:cNvPr id="50180" name="Рисунок 1">
            <a:extLst>
              <a:ext uri="{FF2B5EF4-FFF2-40B4-BE49-F238E27FC236}">
                <a16:creationId xmlns:a16="http://schemas.microsoft.com/office/drawing/2014/main" id="{C1D308F7-3816-4DD9-9778-8BE94C040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5086350"/>
            <a:ext cx="15811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Объект 2">
            <a:extLst>
              <a:ext uri="{FF2B5EF4-FFF2-40B4-BE49-F238E27FC236}">
                <a16:creationId xmlns:a16="http://schemas.microsoft.com/office/drawing/2014/main" id="{98FB89D7-DC20-47EC-8CCB-A147BFCEC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746" y="1943943"/>
            <a:ext cx="5422015" cy="43922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1313" indent="-341313"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Использовали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одну из двух идентичных в данной функциональности конфигураций:</a:t>
            </a:r>
          </a:p>
          <a:p>
            <a:pPr lvl="1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1С:Управление нашей фирмой </a:t>
            </a:r>
          </a:p>
          <a:p>
            <a:pPr lvl="1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1C:Company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(1С: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Drive)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– международный аналог этой программы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https://www.1ci.com/applications/1c-drive/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Задание выполнено в среднем на 47 баллов, лучший результат – 94 балла</a:t>
            </a:r>
          </a:p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Победитель по России – Екатеринбургская область</a:t>
            </a:r>
          </a:p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Победитель среди других стран – Филиппины </a:t>
            </a:r>
          </a:p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Разработчики задания, работодатели и эксперты очень довольны результатом</a:t>
            </a:r>
          </a:p>
          <a:p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2" name="Объект 2">
            <a:extLst>
              <a:ext uri="{FF2B5EF4-FFF2-40B4-BE49-F238E27FC236}">
                <a16:creationId xmlns:a16="http://schemas.microsoft.com/office/drawing/2014/main" id="{8BE50F73-EB83-451F-85FF-9E56EF08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75" y="3975100"/>
            <a:ext cx="229711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Char char="•"/>
              <a:defRPr sz="2100">
                <a:solidFill>
                  <a:schemeClr val="tx1"/>
                </a:solidFill>
                <a:latin typeface="Futura PT Demi" panose="020B0702020204020303" pitchFamily="34" charset="0"/>
              </a:defRPr>
            </a:lvl1pPr>
            <a:lvl2pPr marL="741363" indent="-28575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4588" indent="-230188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5813" indent="-227013">
              <a:spcBef>
                <a:spcPct val="20000"/>
              </a:spcBef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00">
                <a:solidFill>
                  <a:schemeClr val="tx1"/>
                </a:solidFill>
                <a:latin typeface="Futura PT Demi" panose="020B0702020204020303" pitchFamily="34" charset="0"/>
              </a:defRPr>
            </a:lvl9pPr>
          </a:lstStyle>
          <a:p>
            <a:pPr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Подробнее о финале, итоги, трансляции</a:t>
            </a:r>
            <a:endParaRPr lang="ru-RU" altLang="ru-RU"/>
          </a:p>
        </p:txBody>
      </p:sp>
      <p:pic>
        <p:nvPicPr>
          <p:cNvPr id="50183" name="Рисунок 2">
            <a:extLst>
              <a:ext uri="{FF2B5EF4-FFF2-40B4-BE49-F238E27FC236}">
                <a16:creationId xmlns:a16="http://schemas.microsoft.com/office/drawing/2014/main" id="{9828A9F0-A614-4B4B-8DF2-38E2F810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25" y="184785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Рисунок 3">
            <a:extLst>
              <a:ext uri="{FF2B5EF4-FFF2-40B4-BE49-F238E27FC236}">
                <a16:creationId xmlns:a16="http://schemas.microsoft.com/office/drawing/2014/main" id="{159B4F36-5C3E-4DC2-A4F4-A499C3D0B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425" y="2420938"/>
            <a:ext cx="424973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Рисунок 4">
            <a:extLst>
              <a:ext uri="{FF2B5EF4-FFF2-40B4-BE49-F238E27FC236}">
                <a16:creationId xmlns:a16="http://schemas.microsoft.com/office/drawing/2014/main" id="{3B026B29-7143-416C-A29A-A8D2894E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-409575"/>
            <a:ext cx="38084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Futura PT Demi"/>
        <a:ea typeface=""/>
        <a:cs typeface="Arial"/>
      </a:majorFont>
      <a:minorFont>
        <a:latin typeface="Futura PT Demi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144939</TotalTime>
  <Words>1118</Words>
  <Application>Microsoft Office PowerPoint</Application>
  <PresentationFormat>Произвольный</PresentationFormat>
  <Paragraphs>118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Futura PT Demi</vt:lpstr>
      <vt:lpstr>Times New Roman</vt:lpstr>
      <vt:lpstr>3_Специальное оформление</vt:lpstr>
      <vt:lpstr>4_Специальное оформление</vt:lpstr>
      <vt:lpstr>5_Специальное оформление</vt:lpstr>
      <vt:lpstr>Chart</vt:lpstr>
      <vt:lpstr>Точечный рисунок</vt:lpstr>
      <vt:lpstr>Региональный этап всероссийского движения  профессионального мастерства «Профессионалы» 2025  Компетенция  «Автоматизация бизнес-процессов организаций»  Брифинг экспертов и участников   Партнер компетенции – фирма «1С» </vt:lpstr>
      <vt:lpstr>Представление главного эксперта</vt:lpstr>
      <vt:lpstr>  Представление технического администратора площадки   </vt:lpstr>
      <vt:lpstr>  Знакомство экспертов / участников   Представление работодателей   </vt:lpstr>
      <vt:lpstr>Источник компетенции –  реальный запрос рынка труда</vt:lpstr>
      <vt:lpstr>Новые рабочие места  для программистов 1С создаются за счет ежегодного увеличения количества  пользователей 1С:Предприятии</vt:lpstr>
      <vt:lpstr>Автоматизация новых рабочих мест происходит не с «нуля», а на основе типовых тиражных решений 1С</vt:lpstr>
      <vt:lpstr>Новый стандарт компетенции – модификация «1С:Управление нашей фирмой» и интеграция  с внешними сервисами</vt:lpstr>
      <vt:lpstr>В финале 2024 года студенты из России и других стран продемонстрировали, что такие задачи можно выполнять с очень высоким результатом </vt:lpstr>
      <vt:lpstr>  Правила проведения чемпионата </vt:lpstr>
      <vt:lpstr>Правила работы компетенции</vt:lpstr>
      <vt:lpstr>Организация проверки  на рабочих местах </vt:lpstr>
      <vt:lpstr>Правила  проверки </vt:lpstr>
      <vt:lpstr>  Техническое обеспечение рабочих мест  </vt:lpstr>
      <vt:lpstr>Оборудование рабочего места (пример)</vt:lpstr>
      <vt:lpstr>Необходимые пароли и ресурсы (пример)</vt:lpstr>
      <vt:lpstr>  Жеребьевка рабочих мест  Проверка рабочих мест  </vt:lpstr>
      <vt:lpstr>  Параллельно с проверкой рабочих мест – можно провести обучение новых экспертов-наставников, внести изменения в задание, согласовать группы оценки  </vt:lpstr>
      <vt:lpstr>Представление конкурсного задания и критериев оценки   </vt:lpstr>
      <vt:lpstr>  Поздравляем со стартом компетенции   </vt:lpstr>
      <vt:lpstr>Рекомендации на третий день чемпионата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Кузора Игорь Вячеславович</dc:creator>
  <cp:lastModifiedBy>Правдина Мария Евгеньевна</cp:lastModifiedBy>
  <cp:revision>5251</cp:revision>
  <cp:lastPrinted>2015-05-12T12:08:53Z</cp:lastPrinted>
  <dcterms:created xsi:type="dcterms:W3CDTF">2004-06-25T18:36:23Z</dcterms:created>
  <dcterms:modified xsi:type="dcterms:W3CDTF">2025-10-03T17:17:49Z</dcterms:modified>
</cp:coreProperties>
</file>